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59" r:id="rId7"/>
    <p:sldId id="263" r:id="rId8"/>
    <p:sldId id="261" r:id="rId9"/>
    <p:sldId id="265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3"/>
    <p:restoredTop sz="94666"/>
  </p:normalViewPr>
  <p:slideViewPr>
    <p:cSldViewPr snapToGrid="0" snapToObjects="1" showGuides="1">
      <p:cViewPr varScale="1">
        <p:scale>
          <a:sx n="98" d="100"/>
          <a:sy n="98" d="100"/>
        </p:scale>
        <p:origin x="728" y="184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FFE3-9C06-304D-B028-BACFBBB8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686E-E171-C147-9154-D1C608FE9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1C7BB-9610-3D4F-A089-13C0BA3D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EF34-3BC5-7744-A64C-5AAC4326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BE35-9924-3240-A676-3D959AA7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D97A-D3AF-9741-ACDA-9BAD57E1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57BCB-F51C-3A47-958D-F6F41A00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3204A-F2FB-424C-B759-2C35BC0E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800B-E587-2E47-9148-F693CA27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22B4E-1CC1-DD4C-9472-B4A33C80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6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B5FDC-222E-FD45-B82C-A67E7B7C9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E7E8D-DEC5-0C40-8EFF-97277737C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8AC3-4903-2C49-95BC-0F8AC89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CE6B-6490-C143-B77D-9D3DC744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8F67-28FE-E846-AD6B-B4C88F37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C4E0-1166-A940-8439-F3F69A9D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F480-F591-EE46-A8F7-973A51C0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8B80-DAF0-EA49-ACAB-6113FD59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15AB-D2B7-C241-B7F2-961EC7C5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D9C1-1B08-CA43-A763-E79BED7C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CC58-60BA-C24E-8964-7E7E934B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FF47-B90C-A842-9C1F-6D4D4D7E9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5109D-63D2-0144-ABE0-F821DCE3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A9D4-0829-3349-A38F-2210F1A6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D44E-2815-7F4E-9545-520ADAAF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F95-6318-A443-8BA8-9C5B1785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0704C-78C2-9945-A4E1-5190EF02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7386C-1AE9-8A4C-BF74-15F655B0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D6518-0386-884A-B05B-651359BA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7E1C9-66AA-DC47-9CA0-6CC97FFD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69A3C-FC44-0C45-8152-93324C61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22B1-3F47-5542-A935-CA3433FC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553-A253-FC4F-96CF-309F2C88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B7BDF-03BD-C64D-853E-314F8FF3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7D4CB-A89E-A34A-918B-0D198117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E0EF4-A2B8-CD4C-9D3E-3C4CF9DE3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CFDB9-5CB6-4B45-AD58-11915365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FD531-7F0F-5F47-B334-001337B9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A92DF-5E74-454D-838F-41D39125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B4F-C812-0C4D-87B1-D2D9C849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4810B-DD34-F746-9D5D-339DF217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B717-AFF2-BB42-ACC3-FC0B1866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E44E1-F07A-0748-AF51-C846DAA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F9EBD-75DE-F349-B300-CF463E2A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9698-B20D-4F43-8F17-2A67B9A8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B2BB3-FA6A-C64E-9E71-FE5C751C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FD4C-14D4-6B41-91DF-9892612A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9596-9540-B340-913D-E81058E3C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3A59-AF32-EC4D-B4F8-349C58AE6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F6B0D-F823-AC49-94B4-28F4D79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EB877-A26E-6B42-AD18-1E1AD030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A423-F30F-0E48-BEA0-15EFAEBF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8F22-111B-9E44-9DF4-EDABEEC4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5BA52-479F-3A4B-9EC3-CABCE06BA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52DAA-5CD3-3648-A870-9F61A7357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0319D-E2D8-B84A-9F03-484EC0A2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01CCB-308D-3243-A822-9FBF5906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347E8-CB9C-0A46-9405-A2FCE4C0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0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73AC9-B2B7-7245-A663-BC152ED3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52CDC-88AD-2C41-B67F-0125C06B7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530B3-69CE-5449-A933-772D3C486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80D3-3378-E941-B270-82426DA30AA5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7644-6A45-5C49-9C62-B2E1F4454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E40A3-24D6-524F-9007-CA26A937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kevdp.github.io/PythonDataScienceHandboo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ntinuum.io/downloads" TargetMode="External"/><Relationship Id="rId4" Type="http://schemas.openxmlformats.org/officeDocument/2006/relationships/hyperlink" Target="http://conda.pydata.org/minicond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038D-36E7-D249-B030-BC1273985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9E24F-4EFC-A346-A695-5BB3F8BB3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8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FF597C-55D9-054C-B1ED-099AA877C928}"/>
              </a:ext>
            </a:extLst>
          </p:cNvPr>
          <p:cNvSpPr/>
          <p:nvPr/>
        </p:nvSpPr>
        <p:spPr>
          <a:xfrm>
            <a:off x="339306" y="61856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range(101)：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可以用来产生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范围的整数，需要注意的是取不到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range(1, 101)：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可以用来产生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范围的整数，相当于前面是闭区间后面是开区间。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range(1, 101, 2)：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可以用来产生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的奇数，其中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是步长，即每次数值递增的值。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range(100, 0, -2)：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可以用来产生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的偶数，其中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-2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是步长，即每次数字递减的值。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978FD-B2CB-9A48-84B1-F127BF51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6" y="4492130"/>
            <a:ext cx="5969000" cy="123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A0A47-BC5E-494E-9515-53E0C81A3905}"/>
              </a:ext>
            </a:extLst>
          </p:cNvPr>
          <p:cNvSpPr txBox="1"/>
          <p:nvPr/>
        </p:nvSpPr>
        <p:spPr>
          <a:xfrm>
            <a:off x="7106653" y="618566"/>
            <a:ext cx="183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formatting </a:t>
            </a:r>
          </a:p>
        </p:txBody>
      </p:sp>
    </p:spTree>
    <p:extLst>
      <p:ext uri="{BB962C8B-B14F-4D97-AF65-F5344CB8AC3E}">
        <p14:creationId xmlns:p14="http://schemas.microsoft.com/office/powerpoint/2010/main" val="151528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765C32-DFE4-744F-98C7-149DD50535C9}"/>
              </a:ext>
            </a:extLst>
          </p:cNvPr>
          <p:cNvSpPr txBox="1"/>
          <p:nvPr/>
        </p:nvSpPr>
        <p:spPr>
          <a:xfrm>
            <a:off x="931653" y="7073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课外阅读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A55397-DDC4-5846-BA32-F20AB0A7C959}"/>
              </a:ext>
            </a:extLst>
          </p:cNvPr>
          <p:cNvSpPr/>
          <p:nvPr/>
        </p:nvSpPr>
        <p:spPr>
          <a:xfrm>
            <a:off x="765818" y="1657074"/>
            <a:ext cx="548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https://jakevdp.github.io/PythonDataScienceHandbook/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171321-1F9A-394F-82A1-097E041EADF1}"/>
              </a:ext>
            </a:extLst>
          </p:cNvPr>
          <p:cNvSpPr txBox="1"/>
          <p:nvPr/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800">
                <a:latin typeface="+mj-lt"/>
                <a:ea typeface="+mj-ea"/>
                <a:cs typeface="+mj-cs"/>
              </a:rPr>
              <a:t>作业</a:t>
            </a: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4D08A-4A9D-2343-B63F-81F8B3428B7C}"/>
              </a:ext>
            </a:extLst>
          </p:cNvPr>
          <p:cNvSpPr/>
          <p:nvPr/>
        </p:nvSpPr>
        <p:spPr>
          <a:xfrm>
            <a:off x="598098" y="31820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用户名是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admin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且密码是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123456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则身份验证成功否则身份验证失败</a:t>
            </a:r>
            <a:endParaRPr lang="zh-CN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AC359-6A5A-2443-89E7-1AE6D55BD990}"/>
              </a:ext>
            </a:extLst>
          </p:cNvPr>
          <p:cNvSpPr/>
          <p:nvPr/>
        </p:nvSpPr>
        <p:spPr>
          <a:xfrm>
            <a:off x="598098" y="14316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循环结构</a:t>
            </a:r>
            <a:endParaRPr lang="zh-CN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zh-CN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zh-CN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判断一个数是不是素数</a:t>
            </a:r>
            <a:endParaRPr lang="zh-CN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83954-51E4-5F42-808E-A786754485B5}"/>
              </a:ext>
            </a:extLst>
          </p:cNvPr>
          <p:cNvSpPr txBox="1"/>
          <p:nvPr/>
        </p:nvSpPr>
        <p:spPr>
          <a:xfrm>
            <a:off x="598098" y="10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A8973-4745-084D-AA55-74817865ACB3}"/>
              </a:ext>
            </a:extLst>
          </p:cNvPr>
          <p:cNvSpPr txBox="1"/>
          <p:nvPr/>
        </p:nvSpPr>
        <p:spPr>
          <a:xfrm>
            <a:off x="598098" y="266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2EF5D-73B8-724B-93FA-94CB1018D693}"/>
              </a:ext>
            </a:extLst>
          </p:cNvPr>
          <p:cNvSpPr txBox="1"/>
          <p:nvPr/>
        </p:nvSpPr>
        <p:spPr>
          <a:xfrm>
            <a:off x="598098" y="413970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198DAF-DEF0-B544-946C-BDAD288A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96" y="4139707"/>
            <a:ext cx="2451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5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19E24F-4EFC-A346-A695-5BB3F8BB3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3E4E9-A529-254F-B03E-FDC0FB91A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9F566-F3AD-1D40-919E-F4DF82BD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2750"/>
            <a:ext cx="105918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7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EF18E3-2867-B44E-B8C1-8B3AD24FE7EA}"/>
              </a:ext>
            </a:extLst>
          </p:cNvPr>
          <p:cNvSpPr txBox="1"/>
          <p:nvPr/>
        </p:nvSpPr>
        <p:spPr>
          <a:xfrm>
            <a:off x="557939" y="1038386"/>
            <a:ext cx="11081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term Artificial Intelligence, as a research field, was coined at the conference on the campus of Dartmouth College in the summer of 1956, even though the idea was around since antiquity.</a:t>
            </a:r>
          </a:p>
          <a:p>
            <a:endParaRPr lang="en-US" sz="2000" dirty="0"/>
          </a:p>
          <a:p>
            <a:r>
              <a:rPr lang="en-US" sz="2000" dirty="0"/>
              <a:t>For instance in the first manifesto of Artificial Intelligence, “Intelligent Machinery”, in 1948 Alan Turing distinguished two different approaches to AI, which may be termed "top-down“ or knowledge-driven AI and "bottom-up“ or data-driven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185D4-E110-4344-BD47-5B4E3D206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36" y="2877520"/>
            <a:ext cx="6456013" cy="37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C743D-BAC6-B046-A982-8825D544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18" y="0"/>
            <a:ext cx="73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4972C-ABA4-8449-8D4D-6FC2C3E05C3E}"/>
              </a:ext>
            </a:extLst>
          </p:cNvPr>
          <p:cNvSpPr txBox="1"/>
          <p:nvPr/>
        </p:nvSpPr>
        <p:spPr>
          <a:xfrm>
            <a:off x="448574" y="500332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ML systems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DA9F7-2145-524D-A2FC-45C94D96B74A}"/>
              </a:ext>
            </a:extLst>
          </p:cNvPr>
          <p:cNvSpPr/>
          <p:nvPr/>
        </p:nvSpPr>
        <p:spPr>
          <a:xfrm>
            <a:off x="448574" y="110498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Linux Libertine"/>
              </a:rPr>
              <a:t>监督学习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3DADB-B8E1-074D-8152-4D9236EF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4" y="1729762"/>
            <a:ext cx="5524500" cy="191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D36C3-2CB0-B84E-A6A6-047F8E2B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0" y="3902909"/>
            <a:ext cx="4997167" cy="27984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F10CDF-6E35-F045-A377-DA802687384B}"/>
              </a:ext>
            </a:extLst>
          </p:cNvPr>
          <p:cNvSpPr/>
          <p:nvPr/>
        </p:nvSpPr>
        <p:spPr>
          <a:xfrm>
            <a:off x="6565273" y="11049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Linux Libertine"/>
              </a:rPr>
              <a:t>无监督学习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BA934F-D3F2-9E42-9C62-C402C556A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01" y="1265723"/>
            <a:ext cx="3873500" cy="2006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5E24A5-531A-5545-9F42-954344F2C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373" y="3272323"/>
            <a:ext cx="5473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7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5E07B-AA62-3A4F-92F4-144A7C86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01" y="0"/>
            <a:ext cx="7273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EC35B-E779-6344-8BAC-BCB27055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5" y="580965"/>
            <a:ext cx="1981200" cy="1003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CF98E3-E4C0-694E-931F-949E05EDC024}"/>
              </a:ext>
            </a:extLst>
          </p:cNvPr>
          <p:cNvSpPr/>
          <p:nvPr/>
        </p:nvSpPr>
        <p:spPr>
          <a:xfrm>
            <a:off x="3048000" y="335847"/>
            <a:ext cx="88046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Python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的优缺点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Python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的优点很多，简单的可以总结为以下几点。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简单明了，学习曲线低，比很多编程语言都容易上手。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开放源代码，拥有强大的社区和生态圈，尤其是在数据分析和机器学习领域。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解释型语言，天生具有平台可移植性，代码可以工作于不同的操作系统。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对两种主流的编程范式（面向对象编程和函数式编程）都提供了支持。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代码规范程度高，可读性强，适合有代码洁癖和强迫症的人群。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Python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的缺点主要集中在以下几点。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执行效率稍低，对执行效率要求高的部分可以由其他语言（如：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C、C++）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编写。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代码无法加密，但是现在很多公司都不销售卖软件而是销售服务，这个问题会被弱化。</a:t>
            </a:r>
          </a:p>
          <a:p>
            <a:pPr>
              <a:buFont typeface="+mj-lt"/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在开发时可以选择的框架太多（如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框架就有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多个），有选择的地方就有错误。</a:t>
            </a:r>
          </a:p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Python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的应用领域</a:t>
            </a:r>
          </a:p>
          <a:p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目前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Python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在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应用后端开发、云基础设施建设、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DevOps、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网络数据采集（爬虫）、自动化测试、数据分析、机器学习等领域都有着广泛的应用。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E13EF-9474-6B40-B37D-85966335249F}"/>
              </a:ext>
            </a:extLst>
          </p:cNvPr>
          <p:cNvSpPr/>
          <p:nvPr/>
        </p:nvSpPr>
        <p:spPr>
          <a:xfrm>
            <a:off x="498895" y="5884017"/>
            <a:ext cx="2066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F42C1"/>
                </a:solidFill>
                <a:effectLst/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032F62"/>
                </a:solidFill>
                <a:effectLst/>
              </a:rPr>
              <a:t>'hello, world!'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52FFE-68FE-8543-B1C7-EE2391241D92}"/>
              </a:ext>
            </a:extLst>
          </p:cNvPr>
          <p:cNvSpPr txBox="1"/>
          <p:nvPr/>
        </p:nvSpPr>
        <p:spPr>
          <a:xfrm>
            <a:off x="8005313" y="5867566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IDE and </a:t>
            </a:r>
            <a:r>
              <a:rPr lang="en-US" dirty="0" err="1"/>
              <a:t>env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79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FA8295-6BE1-C54F-AAFA-DC09F3673623}"/>
              </a:ext>
            </a:extLst>
          </p:cNvPr>
          <p:cNvSpPr/>
          <p:nvPr/>
        </p:nvSpPr>
        <p:spPr>
          <a:xfrm>
            <a:off x="773866" y="5987534"/>
            <a:ext cx="4743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https://www.anaconda.com/products/individual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60139-FD25-D94B-98C7-5B4FE68C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6" y="718987"/>
            <a:ext cx="2946400" cy="1003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873878-B4A3-5741-8C55-6542C7068392}"/>
              </a:ext>
            </a:extLst>
          </p:cNvPr>
          <p:cNvSpPr/>
          <p:nvPr/>
        </p:nvSpPr>
        <p:spPr>
          <a:xfrm>
            <a:off x="5842959" y="229421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Anaconda distribution, which works similarly whether you use Windows, Linux, or Mac OS X. The Anaconda distribution comes in two flavors: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088CC"/>
                </a:solidFill>
                <a:effectLst/>
                <a:latin typeface="Helvetica Neue" panose="02000503000000020004" pitchFamily="2" charset="0"/>
                <a:hlinkClick r:id="rId4"/>
              </a:rPr>
              <a:t>Miniconda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gives you the Python interpreter itself, along with a command-line tool called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which operates as a cross-platform package manager geared toward Python packages, similar in spirit to the apt or yum tools that Linux users might be familiar with.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0088CC"/>
                </a:solidFill>
                <a:effectLst/>
                <a:latin typeface="Helvetica Neue" panose="02000503000000020004" pitchFamily="2" charset="0"/>
                <a:hlinkClick r:id="rId5"/>
              </a:rPr>
              <a:t>Anaconda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includes both Python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and additionally bundles a suite of other pre-installed packages geared toward scientific computing. Because of the size of this bundle, expect the installation to consume several gigabytes of disk space.</a:t>
            </a:r>
          </a:p>
        </p:txBody>
      </p:sp>
    </p:spTree>
    <p:extLst>
      <p:ext uri="{BB962C8B-B14F-4D97-AF65-F5344CB8AC3E}">
        <p14:creationId xmlns:p14="http://schemas.microsoft.com/office/powerpoint/2010/main" val="428085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C988D3-E194-E84A-AE4F-0A6E1CD4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3" y="1109692"/>
            <a:ext cx="5854700" cy="149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99A63-DE8B-2942-817C-35B983178B4E}"/>
              </a:ext>
            </a:extLst>
          </p:cNvPr>
          <p:cNvSpPr txBox="1"/>
          <p:nvPr/>
        </p:nvSpPr>
        <p:spPr>
          <a:xfrm>
            <a:off x="753253" y="4054416"/>
            <a:ext cx="6728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循环结构就是程序中控制某条或某些指令重复执行的结构。在</a:t>
            </a:r>
            <a:r>
              <a:rPr lang="en-US" dirty="0"/>
              <a:t>Python</a:t>
            </a:r>
            <a:r>
              <a:rPr lang="zh-CN" altLang="en-US" dirty="0"/>
              <a:t>中构造循环结构有两种做法，一种是</a:t>
            </a:r>
            <a:r>
              <a:rPr lang="en-US" dirty="0"/>
              <a:t>for-in</a:t>
            </a:r>
            <a:r>
              <a:rPr lang="zh-CN" altLang="en-US" dirty="0"/>
              <a:t>循环，一种是</a:t>
            </a:r>
            <a:r>
              <a:rPr lang="en-US" dirty="0"/>
              <a:t>while</a:t>
            </a:r>
            <a:r>
              <a:rPr lang="zh-CN" altLang="en-US" dirty="0"/>
              <a:t>循环。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E5B5A-8C54-1642-AAA1-E62C8C2A8DA9}"/>
              </a:ext>
            </a:extLst>
          </p:cNvPr>
          <p:cNvSpPr txBox="1"/>
          <p:nvPr/>
        </p:nvSpPr>
        <p:spPr>
          <a:xfrm>
            <a:off x="1035170" y="2760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E3563-FE05-DE4F-96EF-91C31C61A9F3}"/>
              </a:ext>
            </a:extLst>
          </p:cNvPr>
          <p:cNvSpPr txBox="1"/>
          <p:nvPr/>
        </p:nvSpPr>
        <p:spPr>
          <a:xfrm>
            <a:off x="1121434" y="35540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循环结构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CEDB7-CC1A-2341-A04D-8278845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3" y="5369539"/>
            <a:ext cx="2578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6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572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等线</vt:lpstr>
      <vt:lpstr>等线 Light</vt:lpstr>
      <vt:lpstr>Linux Libertine</vt:lpstr>
      <vt:lpstr>Arial</vt:lpstr>
      <vt:lpstr>Calibri</vt:lpstr>
      <vt:lpstr>Calibri Light</vt:lpstr>
      <vt:lpstr>Courier New</vt:lpstr>
      <vt:lpstr>Helvetica Neue</vt:lpstr>
      <vt:lpstr>Office Theme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Dequan Er</dc:creator>
  <cp:lastModifiedBy>Dequan Er</cp:lastModifiedBy>
  <cp:revision>17</cp:revision>
  <dcterms:created xsi:type="dcterms:W3CDTF">2020-05-31T01:20:39Z</dcterms:created>
  <dcterms:modified xsi:type="dcterms:W3CDTF">2020-05-31T15:01:40Z</dcterms:modified>
</cp:coreProperties>
</file>